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7" r:id="rId2"/>
    <p:sldId id="258" r:id="rId3"/>
    <p:sldId id="262" r:id="rId4"/>
    <p:sldId id="263" r:id="rId5"/>
    <p:sldId id="274" r:id="rId6"/>
    <p:sldId id="272" r:id="rId7"/>
    <p:sldId id="275" r:id="rId8"/>
    <p:sldId id="267" r:id="rId9"/>
    <p:sldId id="268" r:id="rId10"/>
    <p:sldId id="273" r:id="rId11"/>
    <p:sldId id="270" r:id="rId12"/>
  </p:sldIdLst>
  <p:sldSz cx="10799763" cy="6076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A24CBDBF-C50B-4AF8-B671-1B317234B2F0}">
          <p14:sldIdLst>
            <p14:sldId id="257"/>
            <p14:sldId id="258"/>
            <p14:sldId id="262"/>
            <p14:sldId id="263"/>
            <p14:sldId id="274"/>
            <p14:sldId id="272"/>
            <p14:sldId id="275"/>
            <p14:sldId id="267"/>
            <p14:sldId id="268"/>
            <p14:sldId id="273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914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6699"/>
    <a:srgbClr val="0000FF"/>
    <a:srgbClr val="800080"/>
    <a:srgbClr val="660066"/>
    <a:srgbClr val="0066CC"/>
    <a:srgbClr val="0033CC"/>
    <a:srgbClr val="3333FF"/>
    <a:srgbClr val="0000CC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2674" autoAdjust="0"/>
  </p:normalViewPr>
  <p:slideViewPr>
    <p:cSldViewPr snapToGrid="0" showGuides="1">
      <p:cViewPr varScale="1">
        <p:scale>
          <a:sx n="93" d="100"/>
          <a:sy n="93" d="100"/>
        </p:scale>
        <p:origin x="571" y="67"/>
      </p:cViewPr>
      <p:guideLst>
        <p:guide orient="horz" pos="1914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PNHZV01\dbase\NHZ\&#1057;&#1045;&#1052;\&#1055;&#1091;&#1073;&#1083;&#1080;&#1095;&#1085;&#1099;&#1081;%20&#1086;&#1090;&#1095;&#1077;&#1090;\&#1055;&#1091;&#1073;&#1083;&#1080;&#1095;&#1085;&#1099;&#1081;%20&#1086;&#1090;&#1095;&#1077;&#1090;%202023\&#1055;&#1091;&#1073;&#1083;&#1080;&#1095;&#1085;&#1099;&#1081;%20&#1086;&#1090;&#1095;&#1077;&#1090;%20&#1062;&#1054;&#1055;&#1055;%20&#1072;&#1074;&#1075;&#1091;&#1089;&#1090;-&#1076;&#1077;&#1082;&#1072;&#1073;&#1088;&#1100;%202023%20&#1075;&#1086;&#1076;\&#1040;&#1085;&#1072;&#1083;&#1080;&#1079;%20&#1082;%20&#1087;&#1091;&#1073;&#1083;&#1080;&#1095;&#1085;&#1099;&#1084;%20&#1089;&#1083;&#1091;&#1096;&#1072;&#1085;&#1080;&#1103;&#1084;%20&#1062;&#1054;&#1055;&#1055;%20&#1072;&#1074;&#1075;-&#1076;&#1077;&#1082;%202023&#1075;&#1086;&#1076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PNHZV01\dbase\NHZ\&#1057;&#1045;&#1052;\&#1055;&#1091;&#1073;&#1083;&#1080;&#1095;&#1085;&#1099;&#1081;%20&#1086;&#1090;&#1095;&#1077;&#1090;\&#1055;&#1091;&#1073;&#1083;&#1080;&#1095;&#1085;&#1099;&#1081;%20&#1086;&#1090;&#1095;&#1077;&#1090;%202023\&#1055;&#1091;&#1073;&#1083;&#1080;&#1095;&#1085;&#1099;&#1081;%20&#1086;&#1090;&#1095;&#1077;&#1090;%20&#1062;&#1054;&#1055;&#1055;%20&#1072;&#1074;&#1075;&#1091;&#1089;&#1090;-&#1076;&#1077;&#1082;&#1072;&#1073;&#1088;&#1100;%202023%20&#1075;&#1086;&#1076;\&#1040;&#1085;&#1072;&#1083;&#1080;&#1079;%20&#1082;%20&#1087;&#1091;&#1073;&#1083;&#1080;&#1095;&#1085;&#1099;&#1084;%20&#1089;&#1083;&#1091;&#1096;&#1072;&#1085;&#1080;&#1103;&#1084;%20&#1062;&#1054;&#1055;&#1055;%20&#1072;&#1074;&#1075;-&#1076;&#1077;&#1082;%202023&#1075;&#1086;&#1076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728952128996634"/>
          <c:y val="0.17429189352717075"/>
          <c:w val="0.6976643123325077"/>
          <c:h val="0.53547776579370665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A46-494E-AED8-684D01D96AE6}"/>
              </c:ext>
            </c:extLst>
          </c:dPt>
          <c:dPt>
            <c:idx val="1"/>
            <c:bubble3D val="0"/>
            <c:spPr>
              <a:solidFill>
                <a:srgbClr val="CC00CC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A46-494E-AED8-684D01D96AE6}"/>
              </c:ext>
            </c:extLst>
          </c:dPt>
          <c:dPt>
            <c:idx val="2"/>
            <c:bubble3D val="0"/>
            <c:spPr>
              <a:solidFill>
                <a:srgbClr val="FF006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A46-494E-AED8-684D01D96AE6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A46-494E-AED8-684D01D96AE6}"/>
              </c:ext>
            </c:extLst>
          </c:dPt>
          <c:dPt>
            <c:idx val="4"/>
            <c:bubble3D val="0"/>
            <c:spPr>
              <a:solidFill>
                <a:srgbClr val="0000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A46-494E-AED8-684D01D96AE6}"/>
              </c:ext>
            </c:extLst>
          </c:dPt>
          <c:dPt>
            <c:idx val="5"/>
            <c:bubble3D val="0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A46-494E-AED8-684D01D96AE6}"/>
              </c:ext>
            </c:extLst>
          </c:dPt>
          <c:dLbls>
            <c:dLbl>
              <c:idx val="0"/>
              <c:layout>
                <c:manualLayout>
                  <c:x val="0.43434125689027347"/>
                  <c:y val="0.1113405300002399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defRPr>
                    </a:pPr>
                    <a:fld id="{9F8C15DE-E274-4AA1-BDCB-DBB30EB95817}" type="CATEGORYNAME">
                      <a:rPr lang="ru-RU"/>
                      <a:pPr>
                        <a:defRPr sz="1100" b="1">
                          <a:latin typeface="Times New Roman" panose="02020603050405020304" pitchFamily="18" charset="0"/>
                        </a:defRPr>
                      </a:pPr>
                      <a:t>[ИМЯ КАТЕГОРИИ]</a:t>
                    </a:fld>
                    <a:r>
                      <a:rPr lang="ru-RU" baseline="0"/>
                      <a:t> </a:t>
                    </a:r>
                    <a:fld id="{541DD484-8158-43FD-B4FC-8F249F8EE617}" type="VALUE">
                      <a:rPr lang="en-US" baseline="0"/>
                      <a:pPr>
                        <a:defRPr sz="1100" b="1">
                          <a:latin typeface="Times New Roman" panose="02020603050405020304" pitchFamily="18" charset="0"/>
                        </a:defRPr>
                      </a:pPr>
                      <a:t>[ЗНАЧЕНИЕ]</a:t>
                    </a:fld>
                    <a:endParaRPr lang="ru-RU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528134105635815"/>
                      <c:h val="0.1277456480547944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A46-494E-AED8-684D01D96AE6}"/>
                </c:ext>
              </c:extLst>
            </c:dLbl>
            <c:dLbl>
              <c:idx val="1"/>
              <c:layout>
                <c:manualLayout>
                  <c:x val="8.9445038522346254E-2"/>
                  <c:y val="0.1491122500424580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583181539272095"/>
                      <c:h val="9.800397102758071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A46-494E-AED8-684D01D96AE6}"/>
                </c:ext>
              </c:extLst>
            </c:dLbl>
            <c:dLbl>
              <c:idx val="2"/>
              <c:layout>
                <c:manualLayout>
                  <c:x val="-2.5316303558011535E-2"/>
                  <c:y val="-1.7274623635453446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A46-494E-AED8-684D01D96AE6}"/>
                </c:ext>
              </c:extLst>
            </c:dLbl>
            <c:dLbl>
              <c:idx val="3"/>
              <c:layout>
                <c:manualLayout>
                  <c:x val="-1.5222559438695969E-2"/>
                  <c:y val="-0.2129466202992777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833579892832466"/>
                      <c:h val="0.1192613909683178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2A46-494E-AED8-684D01D96AE6}"/>
                </c:ext>
              </c:extLst>
            </c:dLbl>
            <c:dLbl>
              <c:idx val="4"/>
              <c:layout>
                <c:manualLayout>
                  <c:x val="0.28777435791656042"/>
                  <c:y val="-3.772339328257656E-2"/>
                </c:manualLayout>
              </c:layout>
              <c:tx>
                <c:rich>
                  <a:bodyPr/>
                  <a:lstStyle/>
                  <a:p>
                    <a:fld id="{4999EE80-29C1-41EC-AA5D-858CD28601DF}" type="CATEGORYNAME">
                      <a:rPr lang="ru-RU"/>
                      <a:pPr/>
                      <a:t>[ИМЯ КАТЕГОРИИ]</a:t>
                    </a:fld>
                    <a:r>
                      <a:rPr lang="en-US" baseline="0"/>
                      <a:t>; </a:t>
                    </a:r>
                    <a:fld id="{EC383218-E1BF-40A6-90D9-52B86033DC45}" type="VALUE">
                      <a:rPr lang="en-US" baseline="0"/>
                      <a:pPr/>
                      <a:t>[ЗНАЧЕНИЕ]</a:t>
                    </a:fld>
                    <a:r>
                      <a:rPr lang="en-US" baseline="0"/>
                      <a:t> </a:t>
                    </a:r>
                  </a:p>
                </c:rich>
              </c:tx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2A46-494E-AED8-684D01D96AE6}"/>
                </c:ext>
              </c:extLst>
            </c:dLbl>
            <c:dLbl>
              <c:idx val="5"/>
              <c:layout>
                <c:manualLayout>
                  <c:x val="0.12727621119778451"/>
                  <c:y val="7.1670426384953162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A46-494E-AED8-684D01D96A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'Объёмы проезд, структура'!$B$8:$B$13</c:f>
              <c:strCache>
                <c:ptCount val="6"/>
                <c:pt idx="0">
                  <c:v>ТОО "INTERTRANS С.А."</c:v>
                </c:pt>
                <c:pt idx="1">
                  <c:v>ТОО "ГазИндустрия"</c:v>
                </c:pt>
                <c:pt idx="2">
                  <c:v>ТОО "Компания Нефтехим LTD"</c:v>
                </c:pt>
                <c:pt idx="3">
                  <c:v>АО НК "КазМунайГаз"</c:v>
                </c:pt>
                <c:pt idx="4">
                  <c:v>ТОО "PETROSUN"</c:v>
                </c:pt>
                <c:pt idx="5">
                  <c:v>Другие потребители</c:v>
                </c:pt>
              </c:strCache>
            </c:strRef>
          </c:cat>
          <c:val>
            <c:numRef>
              <c:f>'Объёмы проезд, структура'!$C$8:$C$13</c:f>
              <c:numCache>
                <c:formatCode>#,##0</c:formatCode>
                <c:ptCount val="6"/>
                <c:pt idx="0">
                  <c:v>4605</c:v>
                </c:pt>
                <c:pt idx="1">
                  <c:v>332</c:v>
                </c:pt>
                <c:pt idx="2">
                  <c:v>127</c:v>
                </c:pt>
                <c:pt idx="3">
                  <c:v>28164</c:v>
                </c:pt>
                <c:pt idx="4">
                  <c:v>33431</c:v>
                </c:pt>
                <c:pt idx="5">
                  <c:v>16773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A46-494E-AED8-684D01D96AE6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2A46-494E-AED8-684D01D96AE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2A46-494E-AED8-684D01D96AE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2A46-494E-AED8-684D01D96AE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2A46-494E-AED8-684D01D96AE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2A46-494E-AED8-684D01D96AE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2A46-494E-AED8-684D01D96AE6}"/>
              </c:ext>
            </c:extLst>
          </c:dPt>
          <c:cat>
            <c:strRef>
              <c:f>'Объёмы проезд, структура'!$B$8:$B$13</c:f>
              <c:strCache>
                <c:ptCount val="6"/>
                <c:pt idx="0">
                  <c:v>ТОО "INTERTRANS С.А."</c:v>
                </c:pt>
                <c:pt idx="1">
                  <c:v>ТОО "ГазИндустрия"</c:v>
                </c:pt>
                <c:pt idx="2">
                  <c:v>ТОО "Компания Нефтехим LTD"</c:v>
                </c:pt>
                <c:pt idx="3">
                  <c:v>АО НК "КазМунайГаз"</c:v>
                </c:pt>
                <c:pt idx="4">
                  <c:v>ТОО "PETROSUN"</c:v>
                </c:pt>
                <c:pt idx="5">
                  <c:v>Другие потребители</c:v>
                </c:pt>
              </c:strCache>
            </c:strRef>
          </c:cat>
          <c:val>
            <c:numRef>
              <c:f>'Объёмы проезд, структура'!$D$8:$D$13</c:f>
              <c:numCache>
                <c:formatCode>0.0%</c:formatCode>
                <c:ptCount val="6"/>
                <c:pt idx="0">
                  <c:v>5.5194649534950617E-2</c:v>
                </c:pt>
                <c:pt idx="1">
                  <c:v>3.9792885223894911E-3</c:v>
                </c:pt>
                <c:pt idx="2">
                  <c:v>1.522197717902004E-3</c:v>
                </c:pt>
                <c:pt idx="3">
                  <c:v>0.33756831911017354</c:v>
                </c:pt>
                <c:pt idx="4">
                  <c:v>0.40069757407229839</c:v>
                </c:pt>
                <c:pt idx="5">
                  <c:v>0.20103797104228593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2A46-494E-AED8-684D01D96A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6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93134973732114"/>
          <c:y val="0.11150633452097886"/>
          <c:w val="0.69349954921164525"/>
          <c:h val="0.68273148593961031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503-4E98-9159-B3828D8C5050}"/>
              </c:ext>
            </c:extLst>
          </c:dPt>
          <c:dPt>
            <c:idx val="1"/>
            <c:bubble3D val="0"/>
            <c:spPr>
              <a:solidFill>
                <a:srgbClr val="FF33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503-4E98-9159-B3828D8C5050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503-4E98-9159-B3828D8C5050}"/>
              </c:ext>
            </c:extLst>
          </c:dPt>
          <c:dPt>
            <c:idx val="3"/>
            <c:bubble3D val="0"/>
            <c:explosion val="12"/>
            <c:spPr>
              <a:solidFill>
                <a:srgbClr val="3333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503-4E98-9159-B3828D8C5050}"/>
              </c:ext>
            </c:extLst>
          </c:dPt>
          <c:dPt>
            <c:idx val="4"/>
            <c:bubble3D val="0"/>
            <c:explosion val="1"/>
            <c:spPr>
              <a:solidFill>
                <a:srgbClr val="00B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E503-4E98-9159-B3828D8C5050}"/>
              </c:ext>
            </c:extLst>
          </c:dPt>
          <c:dLbls>
            <c:dLbl>
              <c:idx val="0"/>
              <c:layout>
                <c:manualLayout>
                  <c:x val="3.4772625191350569E-2"/>
                  <c:y val="4.5811498996151397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503-4E98-9159-B3828D8C5050}"/>
                </c:ext>
              </c:extLst>
            </c:dLbl>
            <c:dLbl>
              <c:idx val="1"/>
              <c:layout>
                <c:manualLayout>
                  <c:x val="-0.16176167734562866"/>
                  <c:y val="-7.8507323681314034E-4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503-4E98-9159-B3828D8C5050}"/>
                </c:ext>
              </c:extLst>
            </c:dLbl>
            <c:dLbl>
              <c:idx val="2"/>
              <c:layout>
                <c:manualLayout>
                  <c:x val="0"/>
                  <c:y val="3.421843945807352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503-4E98-9159-B3828D8C5050}"/>
                </c:ext>
              </c:extLst>
            </c:dLbl>
            <c:dLbl>
              <c:idx val="3"/>
              <c:layout>
                <c:manualLayout>
                  <c:x val="0.1295637666944717"/>
                  <c:y val="-1.5770044873423081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503-4E98-9159-B3828D8C5050}"/>
                </c:ext>
              </c:extLst>
            </c:dLbl>
            <c:dLbl>
              <c:idx val="4"/>
              <c:layout>
                <c:manualLayout>
                  <c:x val="7.0525453817690716E-3"/>
                  <c:y val="1.9972483278299792E-2"/>
                </c:manualLayout>
              </c:layout>
              <c:showLegendKey val="1"/>
              <c:showVal val="1"/>
              <c:showCatName val="1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503-4E98-9159-B3828D8C50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'Объёмы стоянка и структура'!$B$8:$B$12</c:f>
              <c:strCache>
                <c:ptCount val="5"/>
                <c:pt idx="0">
                  <c:v>ТОО "INTERTRANS С.А."</c:v>
                </c:pt>
                <c:pt idx="1">
                  <c:v>ТОО "Компания Нефтехим LTD"</c:v>
                </c:pt>
                <c:pt idx="2">
                  <c:v>АО НК "КазМунайГаз"</c:v>
                </c:pt>
                <c:pt idx="3">
                  <c:v>ТОО "PETROSUN"</c:v>
                </c:pt>
                <c:pt idx="4">
                  <c:v>Другие потребители</c:v>
                </c:pt>
              </c:strCache>
            </c:strRef>
          </c:cat>
          <c:val>
            <c:numRef>
              <c:f>'Объёмы стоянка и структура'!$C$8:$C$12</c:f>
              <c:numCache>
                <c:formatCode>#,##0</c:formatCode>
                <c:ptCount val="5"/>
                <c:pt idx="0">
                  <c:v>34666</c:v>
                </c:pt>
                <c:pt idx="1">
                  <c:v>3345</c:v>
                </c:pt>
                <c:pt idx="2">
                  <c:v>157582</c:v>
                </c:pt>
                <c:pt idx="3">
                  <c:v>186588</c:v>
                </c:pt>
                <c:pt idx="4">
                  <c:v>96990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503-4E98-9159-B3828D8C5050}"/>
            </c:ext>
          </c:extLst>
        </c:ser>
        <c:ser>
          <c:idx val="1"/>
          <c:order val="1"/>
          <c:tx>
            <c:strRef>
              <c:f>'Объёмы стоянка и структура'!$B$8:$B$12</c:f>
              <c:strCache>
                <c:ptCount val="5"/>
                <c:pt idx="0">
                  <c:v>ТОО "INTERTRANS С.А."</c:v>
                </c:pt>
                <c:pt idx="1">
                  <c:v>ТОО "Компания Нефтехим LTD"</c:v>
                </c:pt>
                <c:pt idx="2">
                  <c:v>АО НК "КазМунайГаз"</c:v>
                </c:pt>
                <c:pt idx="3">
                  <c:v>ТОО "PETROSUN"</c:v>
                </c:pt>
                <c:pt idx="4">
                  <c:v>Другие потребители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E503-4E98-9159-B3828D8C505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E503-4E98-9159-B3828D8C505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E503-4E98-9159-B3828D8C505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E503-4E98-9159-B3828D8C505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E503-4E98-9159-B3828D8C5050}"/>
              </c:ext>
            </c:extLst>
          </c:dPt>
          <c:val>
            <c:numRef>
              <c:f>'Объёмы стоянка и структура'!$C$8:$C$12</c:f>
              <c:numCache>
                <c:formatCode>#,##0</c:formatCode>
                <c:ptCount val="5"/>
                <c:pt idx="0">
                  <c:v>34666</c:v>
                </c:pt>
                <c:pt idx="1">
                  <c:v>3345</c:v>
                </c:pt>
                <c:pt idx="2">
                  <c:v>157582</c:v>
                </c:pt>
                <c:pt idx="3">
                  <c:v>186588</c:v>
                </c:pt>
                <c:pt idx="4">
                  <c:v>96990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E503-4E98-9159-B3828D8C50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1FA9E9-B15D-4057-AE0A-E12568C1544A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72BA0A-D2B5-43E2-942A-4D2064B109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650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2BA0A-D2B5-43E2-942A-4D2064B109B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885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2BA0A-D2B5-43E2-942A-4D2064B109B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025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72BA0A-D2B5-43E2-942A-4D2064B109B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789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994538"/>
            <a:ext cx="8099822" cy="2115679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191806"/>
            <a:ext cx="8099822" cy="1467189"/>
          </a:xfrm>
        </p:spPr>
        <p:txBody>
          <a:bodyPr/>
          <a:lstStyle>
            <a:lvl1pPr marL="0" indent="0" algn="ctr">
              <a:buNone/>
              <a:defRPr sz="2126"/>
            </a:lvl1pPr>
            <a:lvl2pPr marL="404988" indent="0" algn="ctr">
              <a:buNone/>
              <a:defRPr sz="1772"/>
            </a:lvl2pPr>
            <a:lvl3pPr marL="809976" indent="0" algn="ctr">
              <a:buNone/>
              <a:defRPr sz="1594"/>
            </a:lvl3pPr>
            <a:lvl4pPr marL="1214963" indent="0" algn="ctr">
              <a:buNone/>
              <a:defRPr sz="1417"/>
            </a:lvl4pPr>
            <a:lvl5pPr marL="1619951" indent="0" algn="ctr">
              <a:buNone/>
              <a:defRPr sz="1417"/>
            </a:lvl5pPr>
            <a:lvl6pPr marL="2024939" indent="0" algn="ctr">
              <a:buNone/>
              <a:defRPr sz="1417"/>
            </a:lvl6pPr>
            <a:lvl7pPr marL="2429927" indent="0" algn="ctr">
              <a:buNone/>
              <a:defRPr sz="1417"/>
            </a:lvl7pPr>
            <a:lvl8pPr marL="2834914" indent="0" algn="ctr">
              <a:buNone/>
              <a:defRPr sz="1417"/>
            </a:lvl8pPr>
            <a:lvl9pPr marL="3239902" indent="0" algn="ctr">
              <a:buNone/>
              <a:defRPr sz="1417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82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121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323541"/>
            <a:ext cx="2328699" cy="514993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323541"/>
            <a:ext cx="6851100" cy="51499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82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35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515018"/>
            <a:ext cx="9314796" cy="2527842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4066775"/>
            <a:ext cx="9314796" cy="1329332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1pPr>
            <a:lvl2pPr marL="404988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52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617707"/>
            <a:ext cx="4589899" cy="38557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617707"/>
            <a:ext cx="4589899" cy="38557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6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323542"/>
            <a:ext cx="9314796" cy="117459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489697"/>
            <a:ext cx="4568806" cy="73007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2219775"/>
            <a:ext cx="4568806" cy="326495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489697"/>
            <a:ext cx="4591306" cy="73007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2219775"/>
            <a:ext cx="4591306" cy="326495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62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83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1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5130"/>
            <a:ext cx="3483204" cy="141795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874969"/>
            <a:ext cx="5467380" cy="4318573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823085"/>
            <a:ext cx="3483204" cy="3377490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21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5130"/>
            <a:ext cx="3483204" cy="141795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874969"/>
            <a:ext cx="5467380" cy="4318573"/>
          </a:xfrm>
        </p:spPr>
        <p:txBody>
          <a:bodyPr anchor="t"/>
          <a:lstStyle>
            <a:lvl1pPr marL="0" indent="0">
              <a:buNone/>
              <a:defRPr sz="2835"/>
            </a:lvl1pPr>
            <a:lvl2pPr marL="404988" indent="0">
              <a:buNone/>
              <a:defRPr sz="2480"/>
            </a:lvl2pPr>
            <a:lvl3pPr marL="809976" indent="0">
              <a:buNone/>
              <a:defRPr sz="2126"/>
            </a:lvl3pPr>
            <a:lvl4pPr marL="1214963" indent="0">
              <a:buNone/>
              <a:defRPr sz="1772"/>
            </a:lvl4pPr>
            <a:lvl5pPr marL="1619951" indent="0">
              <a:buNone/>
              <a:defRPr sz="1772"/>
            </a:lvl5pPr>
            <a:lvl6pPr marL="2024939" indent="0">
              <a:buNone/>
              <a:defRPr sz="1772"/>
            </a:lvl6pPr>
            <a:lvl7pPr marL="2429927" indent="0">
              <a:buNone/>
              <a:defRPr sz="1772"/>
            </a:lvl7pPr>
            <a:lvl8pPr marL="2834914" indent="0">
              <a:buNone/>
              <a:defRPr sz="1772"/>
            </a:lvl8pPr>
            <a:lvl9pPr marL="3239902" indent="0">
              <a:buNone/>
              <a:defRPr sz="177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823085"/>
            <a:ext cx="3483204" cy="3377490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78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23542"/>
            <a:ext cx="9314796" cy="11745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617707"/>
            <a:ext cx="9314796" cy="3855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5632433"/>
            <a:ext cx="2429947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8B57-DBCE-4887-BCB7-59E14B3F80AB}" type="datetimeFigureOut">
              <a:rPr lang="ru-RU" smtClean="0"/>
              <a:t>16.04.2024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5632433"/>
            <a:ext cx="3644920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5632433"/>
            <a:ext cx="2429947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67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09976" rtl="0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494" indent="-202494" algn="l" defTabSz="809976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482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469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457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445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433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420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408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396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88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76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63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51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39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27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14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02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99" y="298335"/>
            <a:ext cx="2809945" cy="63572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3804" y="1404556"/>
            <a:ext cx="7498730" cy="9632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046205" y="2259980"/>
            <a:ext cx="88721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ТОО «Павлодарский нефтехимический завод», как субъекта естественных монополий,</a:t>
            </a:r>
          </a:p>
          <a:p>
            <a:pPr lvl="0" algn="ctr" defTabSz="914400"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в сфере подъездных путей </a:t>
            </a:r>
            <a:r>
              <a:rPr lang="ru-RU" sz="2400" b="1" kern="0" dirty="0">
                <a:solidFill>
                  <a:srgbClr val="006CB5"/>
                </a:solidFill>
              </a:rPr>
              <a:t>за </a:t>
            </a:r>
            <a:r>
              <a:rPr lang="ru-RU" sz="2400" b="1" kern="0" dirty="0" smtClean="0">
                <a:solidFill>
                  <a:srgbClr val="006CB5"/>
                </a:solidFill>
              </a:rPr>
              <a:t>август-декабрь </a:t>
            </a:r>
            <a:r>
              <a:rPr lang="ru-RU" sz="2400" b="1" kern="0" dirty="0">
                <a:solidFill>
                  <a:srgbClr val="006CB5"/>
                </a:solidFill>
              </a:rPr>
              <a:t>202</a:t>
            </a:r>
            <a:r>
              <a:rPr lang="en-US" sz="2400" b="1" kern="0" dirty="0">
                <a:solidFill>
                  <a:srgbClr val="006CB5"/>
                </a:solidFill>
              </a:rPr>
              <a:t>3</a:t>
            </a:r>
            <a:r>
              <a:rPr lang="ru-RU" sz="2400" b="1" kern="0" dirty="0">
                <a:solidFill>
                  <a:srgbClr val="006CB5"/>
                </a:solidFill>
              </a:rPr>
              <a:t> года </a:t>
            </a:r>
            <a:endParaRPr kumimoji="0" lang="ru-RU" sz="2400" b="1" i="0" u="none" strike="noStrike" kern="0" cap="none" spc="0" normalizeH="0" baseline="0" noProof="0" dirty="0">
              <a:ln>
                <a:noFill/>
              </a:ln>
              <a:solidFill>
                <a:srgbClr val="006CB5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8595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97" y="12693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096429" y="817756"/>
            <a:ext cx="721855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Информация по  тарифам ТОО "ПНХЗ" как субъекта естественных монополий</a:t>
            </a:r>
            <a:endParaRPr kumimoji="0" lang="ru-RU" sz="3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624879"/>
              </p:ext>
            </p:extLst>
          </p:nvPr>
        </p:nvGraphicFramePr>
        <p:xfrm>
          <a:off x="906163" y="1833419"/>
          <a:ext cx="8748584" cy="3727122"/>
        </p:xfrm>
        <a:graphic>
          <a:graphicData uri="http://schemas.openxmlformats.org/drawingml/2006/table">
            <a:tbl>
              <a:tblPr/>
              <a:tblGrid>
                <a:gridCol w="3882009">
                  <a:extLst>
                    <a:ext uri="{9D8B030D-6E8A-4147-A177-3AD203B41FA5}">
                      <a16:colId xmlns:a16="http://schemas.microsoft.com/office/drawing/2014/main" val="2867692493"/>
                    </a:ext>
                  </a:extLst>
                </a:gridCol>
                <a:gridCol w="1322133">
                  <a:extLst>
                    <a:ext uri="{9D8B030D-6E8A-4147-A177-3AD203B41FA5}">
                      <a16:colId xmlns:a16="http://schemas.microsoft.com/office/drawing/2014/main" val="3914107130"/>
                    </a:ext>
                  </a:extLst>
                </a:gridCol>
                <a:gridCol w="1828482">
                  <a:extLst>
                    <a:ext uri="{9D8B030D-6E8A-4147-A177-3AD203B41FA5}">
                      <a16:colId xmlns:a16="http://schemas.microsoft.com/office/drawing/2014/main" val="103131929"/>
                    </a:ext>
                  </a:extLst>
                </a:gridCol>
                <a:gridCol w="1715960">
                  <a:extLst>
                    <a:ext uri="{9D8B030D-6E8A-4147-A177-3AD203B41FA5}">
                      <a16:colId xmlns:a16="http://schemas.microsoft.com/office/drawing/2014/main" val="3606328193"/>
                    </a:ext>
                  </a:extLst>
                </a:gridCol>
              </a:tblGrid>
              <a:tr h="6589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услуги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измерения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Тариф, ТОО "ПНХЗ" тенге, без учета НДС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введения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54266"/>
                  </a:ext>
                </a:extLst>
              </a:tr>
              <a:tr h="9286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тенге/вагонокм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01.08.2023 по 31.07.2024г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810820"/>
                  </a:ext>
                </a:extLst>
              </a:tr>
              <a:tr h="21395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тенге/вагоночас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01.08.2023 по 31.07.2024г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0773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206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68" y="162501"/>
            <a:ext cx="2810500" cy="63403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9602" y="881954"/>
            <a:ext cx="7992549" cy="53649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43415" y="1418448"/>
            <a:ext cx="9790769" cy="3841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srgbClr val="006699"/>
                </a:solidFill>
                <a:effectLst/>
                <a:uLnTx/>
                <a:uFillTx/>
              </a:rPr>
              <a:t>Потребность потребителей в оказываемых услугах, относящихся к сфере естественных монополий, определяется при заключении договоров на оказание услуг. </a:t>
            </a:r>
          </a:p>
          <a:p>
            <a:pPr marL="342900" indent="-342900" defTabSz="9144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100" kern="0" dirty="0">
                <a:solidFill>
                  <a:srgbClr val="006699"/>
                </a:solidFill>
              </a:rPr>
              <a:t>Ежемесячно проводится работа по сверке </a:t>
            </a:r>
            <a:r>
              <a:rPr lang="ru-RU" sz="2100" kern="0" dirty="0" smtClean="0">
                <a:solidFill>
                  <a:srgbClr val="006699"/>
                </a:solidFill>
              </a:rPr>
              <a:t>объемов потребления </a:t>
            </a:r>
            <a:r>
              <a:rPr lang="ru-RU" sz="2100" kern="0" dirty="0">
                <a:solidFill>
                  <a:srgbClr val="006699"/>
                </a:solidFill>
              </a:rPr>
              <a:t>с потребителями услуг, а так же по запросу некоторых потребителей услуг сверка осуществляется еженедельно либо подекадно. </a:t>
            </a:r>
          </a:p>
          <a:p>
            <a:pPr marL="342900" lvl="0" indent="-342900" defTabSz="914400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100" kern="0" dirty="0" smtClean="0">
                <a:solidFill>
                  <a:srgbClr val="006699"/>
                </a:solidFill>
              </a:rPr>
              <a:t>Фактические объемы ежемесячно подтверждаются актами об оказании производственных услуг, а также реестрами на оказание услуг по подъездным путям, подписанными со стороны ТОО «ПНХЗ» и  субпотребителями.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strike="noStrike" kern="0" cap="none" spc="0" normalizeH="0" baseline="0" noProof="0" dirty="0" smtClean="0">
                <a:ln>
                  <a:noFill/>
                </a:ln>
                <a:solidFill>
                  <a:srgbClr val="006699"/>
                </a:solidFill>
                <a:effectLst/>
                <a:uLnTx/>
                <a:uFillTx/>
              </a:rPr>
              <a:t>ТОО «ПНХЗ» в 2024 г. продолжит работы по выполнению показателей повышения надежности и качества регулируемых услуг. </a:t>
            </a:r>
            <a:endParaRPr kumimoji="0" lang="ru-RU" sz="2100" b="0" i="0" strike="noStrike" kern="0" cap="none" spc="0" normalizeH="0" baseline="0" noProof="0" dirty="0">
              <a:ln>
                <a:noFill/>
              </a:ln>
              <a:solidFill>
                <a:srgbClr val="006699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0588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085" y="126938"/>
            <a:ext cx="2810500" cy="63403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1276" y="826880"/>
            <a:ext cx="10140778" cy="4930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ct val="115000"/>
              </a:lnSpc>
              <a:spcBef>
                <a:spcPct val="20000"/>
              </a:spcBef>
            </a:pPr>
            <a:r>
              <a:rPr lang="ru-RU" sz="1460" b="1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ТОО «Павлодарский нефтехимический завод» </a:t>
            </a:r>
            <a:r>
              <a:rPr lang="ru-RU" sz="1460" b="1" dirty="0" smtClean="0">
                <a:solidFill>
                  <a:srgbClr val="006699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является </a:t>
            </a:r>
            <a:r>
              <a:rPr lang="ru-RU" sz="1460" b="1" dirty="0">
                <a:solidFill>
                  <a:srgbClr val="006699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одним из крупнейших нефтеперерабатывающих предприятий Казахстана. </a:t>
            </a:r>
            <a:endParaRPr lang="ru-RU" sz="1460" b="1" dirty="0" smtClean="0">
              <a:solidFill>
                <a:srgbClr val="006699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ru-RU" sz="146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января 2023 года регулируемым </a:t>
            </a:r>
            <a:r>
              <a:rPr lang="ru-RU" sz="1460" b="1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видом деятельности ТОО «Павлодарский Нефтехимический завод» являются </a:t>
            </a:r>
            <a:r>
              <a:rPr lang="ru-RU" sz="146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услуги: </a:t>
            </a:r>
          </a:p>
          <a:p>
            <a:r>
              <a:rPr lang="ru-RU" sz="146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 </a:t>
            </a:r>
            <a:r>
              <a:rPr lang="ru-RU" sz="1460" b="1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предоставлению подъездного пути для проезда подвижного состава при условии отсутствия конкурентного подъездного пути</a:t>
            </a:r>
            <a:r>
              <a:rPr lang="ru-RU" sz="146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46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 </a:t>
            </a:r>
            <a:r>
              <a:rPr lang="ru-RU" sz="1460" b="1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</a:r>
            <a:r>
              <a:rPr lang="ru-RU" sz="146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460" b="1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января 2023 года </a:t>
            </a:r>
            <a:r>
              <a:rPr lang="ru-RU" sz="146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</a:t>
            </a:r>
            <a:r>
              <a:rPr lang="ru-RU" sz="1460" b="1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 по предоставлению подъездных путей </a:t>
            </a:r>
            <a:r>
              <a:rPr lang="ru-RU" sz="146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производилось </a:t>
            </a:r>
            <a:r>
              <a:rPr lang="ru-RU" sz="1460" b="1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тарифам, ранее утвержденным для ТОО «Премиум-Ойл Транс».</a:t>
            </a:r>
          </a:p>
          <a:p>
            <a:pPr lvl="0" algn="just" defTabSz="914400">
              <a:defRPr/>
            </a:pPr>
            <a:r>
              <a:rPr lang="ru-RU" sz="146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 августа 2023 года утверждены тарифные сметы на период с 01.08.23г. по 31.07.2024г. и оказание услуг по предоставлению подъездных путей производится по следующим тарифам:</a:t>
            </a:r>
          </a:p>
          <a:p>
            <a:r>
              <a:rPr lang="ru-RU" sz="146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 </a:t>
            </a:r>
            <a:r>
              <a:rPr lang="ru-RU" sz="1460" b="1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предоставлению подъездного пути для проезда подвижного состава при условии отсутствия конкурентного подъездного </a:t>
            </a:r>
            <a:r>
              <a:rPr lang="ru-RU" sz="146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пути - </a:t>
            </a:r>
            <a:r>
              <a:rPr lang="ru-RU" sz="1460" b="1" u="sng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53,77</a:t>
            </a:r>
            <a:r>
              <a:rPr lang="ru-RU" sz="146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тенге/вагонокм без НДС;</a:t>
            </a:r>
            <a:endParaRPr lang="ru-RU" sz="1460" b="1" dirty="0">
              <a:solidFill>
                <a:srgbClr val="006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60" b="1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146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 - </a:t>
            </a:r>
            <a:r>
              <a:rPr lang="ru-RU" sz="1460" b="1" u="sng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77,54 </a:t>
            </a:r>
            <a:r>
              <a:rPr lang="ru-RU" sz="146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тенге/вагоно/час без НДС.</a:t>
            </a:r>
            <a:endParaRPr lang="ru-RU" sz="1460" b="1" dirty="0" smtClean="0">
              <a:solidFill>
                <a:srgbClr val="006699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just" defTabSz="914400">
              <a:defRPr/>
            </a:pPr>
            <a:r>
              <a:rPr lang="ru-RU" sz="146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подъездных </a:t>
            </a:r>
            <a:r>
              <a:rPr lang="ru-RU" sz="1460" b="1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путей </a:t>
            </a:r>
            <a:r>
              <a:rPr lang="ru-RU" sz="146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ТОО «Павлодарский </a:t>
            </a:r>
            <a:r>
              <a:rPr lang="ru-RU" sz="1460" b="1" dirty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нефтехимический завод» </a:t>
            </a:r>
            <a:r>
              <a:rPr lang="ru-RU" sz="1460" b="1" dirty="0" smtClean="0">
                <a:solidFill>
                  <a:srgbClr val="0066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отчетный период осуществлял 70-ти потребителям. </a:t>
            </a:r>
            <a:endParaRPr lang="ru-RU" sz="1460" b="1" dirty="0">
              <a:solidFill>
                <a:srgbClr val="0066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449580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ru-RU" sz="15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03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90" y="97202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171568" y="44889"/>
            <a:ext cx="701039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Информация о постатейном исполнении тарифной сметы на услугу</a:t>
            </a:r>
            <a:r>
              <a:rPr kumimoji="0" lang="ru-RU" sz="1400" b="1" i="0" u="none" strike="noStrike" kern="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по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предоставлению подъездного пути для проезда подвижного состава при условии отсутствия конкурентного подъездного пути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, тыс.тенге</a:t>
            </a:r>
            <a:endParaRPr kumimoji="0" lang="ru-RU" sz="1400" b="1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420406"/>
              </p:ext>
            </p:extLst>
          </p:nvPr>
        </p:nvGraphicFramePr>
        <p:xfrm>
          <a:off x="426525" y="783553"/>
          <a:ext cx="9721569" cy="5212779"/>
        </p:xfrm>
        <a:graphic>
          <a:graphicData uri="http://schemas.openxmlformats.org/drawingml/2006/table">
            <a:tbl>
              <a:tblPr/>
              <a:tblGrid>
                <a:gridCol w="410953">
                  <a:extLst>
                    <a:ext uri="{9D8B030D-6E8A-4147-A177-3AD203B41FA5}">
                      <a16:colId xmlns:a16="http://schemas.microsoft.com/office/drawing/2014/main" val="2863590551"/>
                    </a:ext>
                  </a:extLst>
                </a:gridCol>
                <a:gridCol w="3197715">
                  <a:extLst>
                    <a:ext uri="{9D8B030D-6E8A-4147-A177-3AD203B41FA5}">
                      <a16:colId xmlns:a16="http://schemas.microsoft.com/office/drawing/2014/main" val="2694021174"/>
                    </a:ext>
                  </a:extLst>
                </a:gridCol>
                <a:gridCol w="937481">
                  <a:extLst>
                    <a:ext uri="{9D8B030D-6E8A-4147-A177-3AD203B41FA5}">
                      <a16:colId xmlns:a16="http://schemas.microsoft.com/office/drawing/2014/main" val="1607339069"/>
                    </a:ext>
                  </a:extLst>
                </a:gridCol>
                <a:gridCol w="1114166">
                  <a:extLst>
                    <a:ext uri="{9D8B030D-6E8A-4147-A177-3AD203B41FA5}">
                      <a16:colId xmlns:a16="http://schemas.microsoft.com/office/drawing/2014/main" val="3932513343"/>
                    </a:ext>
                  </a:extLst>
                </a:gridCol>
                <a:gridCol w="1300174">
                  <a:extLst>
                    <a:ext uri="{9D8B030D-6E8A-4147-A177-3AD203B41FA5}">
                      <a16:colId xmlns:a16="http://schemas.microsoft.com/office/drawing/2014/main" val="1238840462"/>
                    </a:ext>
                  </a:extLst>
                </a:gridCol>
                <a:gridCol w="1014536">
                  <a:extLst>
                    <a:ext uri="{9D8B030D-6E8A-4147-A177-3AD203B41FA5}">
                      <a16:colId xmlns:a16="http://schemas.microsoft.com/office/drawing/2014/main" val="3604495565"/>
                    </a:ext>
                  </a:extLst>
                </a:gridCol>
                <a:gridCol w="1746544">
                  <a:extLst>
                    <a:ext uri="{9D8B030D-6E8A-4147-A177-3AD203B41FA5}">
                      <a16:colId xmlns:a16="http://schemas.microsoft.com/office/drawing/2014/main" val="1467416603"/>
                    </a:ext>
                  </a:extLst>
                </a:gridCol>
              </a:tblGrid>
              <a:tr h="5833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показателей тарифной сметы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Предусмотрено в утвержденной тарифной смете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тарифной сметы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5 </a:t>
                      </a:r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мес. (август-декабрь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2023г)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Отклонение, % 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Причины отклонения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346748"/>
                  </a:ext>
                </a:extLst>
              </a:tr>
              <a:tr h="2580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производство товаров и предоставление услуг, всего: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тысяч тенге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12 694,0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10 592,1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-17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Смета утверждена на 12 месяцев,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месяцев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6026283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7970560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Материальные затраты, всего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302,3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283,3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259762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3769717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Материалы на эксплуатацию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234,6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187,9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-20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826029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1.2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Топливо (ГСМ)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55,3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39,6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-28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6609181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Энергия покупная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10,7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54,2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407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614690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1.4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Тепловая энергия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1,7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1,6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642574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оплату труда, всего, 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7 818,8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6 881,8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-12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0355629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734786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2.1</a:t>
                      </a:r>
                    </a:p>
                  </a:txBody>
                  <a:tcPr marL="3224" marR="3224" marT="32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Заработная плата 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7 026,7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6 179,8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-12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7915452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2.2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Социальный налог, социальные отчисления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581,3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516,7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-11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9781847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2.3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Обязательное социальное медицинское страхование (ОСМС)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210,8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185,3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-12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446117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Амортизация основных средств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3 462,4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2 428,6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-30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4957712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Ремонт, всего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5079108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затраты, всего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1 110,4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998,4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440056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38689" marR="3224" marT="32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3127056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5.1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Обязательный медицинский осмотр 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18,1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-100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0479114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5.2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Обязательное страхование работника от несчастных случаев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66,3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97,3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850116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5.3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Спецодежда и СИЗ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438,6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191,2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-56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754770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5.4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Спецмыло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15,6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15,9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9143611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5.5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Спецмолоко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95,0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44,1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-54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679381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5.6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Канцелярские товары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6,4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3,6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-44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554924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расходы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470,4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646,3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5924894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5.7.1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Поверка шаблонов путеизмерительных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8268000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5.7.2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Прием, размещение промышленных отходов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44,7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77,1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7930870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5.7.3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имущество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424,3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567,8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5988483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затрат на предоставление услуг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12 694,0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10 592,1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-17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4784416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III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12 694,0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4 486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-65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6513231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IV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Объём предоставляемых услуг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вагоно/км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236 066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83 433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-65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422031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Тариф (без налога на добавленную стоимость)</a:t>
                      </a:r>
                    </a:p>
                  </a:txBody>
                  <a:tcPr marL="38689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53,77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53,77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9262369"/>
                  </a:ext>
                </a:extLst>
              </a:tr>
              <a:tr h="1305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оказание услуги  </a:t>
                      </a:r>
                    </a:p>
                  </a:txBody>
                  <a:tcPr marL="38689" marR="3224" marT="32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53,77</a:t>
                      </a:r>
                    </a:p>
                  </a:txBody>
                  <a:tcPr marL="3224" marR="3224" marT="32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126,95</a:t>
                      </a:r>
                    </a:p>
                  </a:txBody>
                  <a:tcPr marL="3224" marR="3224" marT="32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136</a:t>
                      </a:r>
                    </a:p>
                  </a:txBody>
                  <a:tcPr marL="3224" marR="3224" marT="3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224" marR="3224" marT="32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839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183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2693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073189" y="118525"/>
            <a:ext cx="7397102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kumimoji="0" lang="ru-RU" sz="125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Информация о постатейном исполнении тарифной сметы на услугу по</a:t>
            </a:r>
            <a:r>
              <a:rPr lang="ru-RU" sz="1250" b="1" dirty="0">
                <a:solidFill>
                  <a:schemeClr val="accent1">
                    <a:lumMod val="75000"/>
                  </a:schemeClr>
                </a:solidFill>
              </a:rPr>
              <a:t>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</a:r>
            <a:r>
              <a:rPr kumimoji="0" lang="ru-RU" sz="125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, тыс.тенге</a:t>
            </a:r>
            <a:endParaRPr kumimoji="0" lang="ru-RU" sz="1250" b="1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871747"/>
              </p:ext>
            </p:extLst>
          </p:nvPr>
        </p:nvGraphicFramePr>
        <p:xfrm>
          <a:off x="262689" y="1013250"/>
          <a:ext cx="10207602" cy="5024642"/>
        </p:xfrm>
        <a:graphic>
          <a:graphicData uri="http://schemas.openxmlformats.org/drawingml/2006/table">
            <a:tbl>
              <a:tblPr/>
              <a:tblGrid>
                <a:gridCol w="441409">
                  <a:extLst>
                    <a:ext uri="{9D8B030D-6E8A-4147-A177-3AD203B41FA5}">
                      <a16:colId xmlns:a16="http://schemas.microsoft.com/office/drawing/2014/main" val="3845507692"/>
                    </a:ext>
                  </a:extLst>
                </a:gridCol>
                <a:gridCol w="2855370">
                  <a:extLst>
                    <a:ext uri="{9D8B030D-6E8A-4147-A177-3AD203B41FA5}">
                      <a16:colId xmlns:a16="http://schemas.microsoft.com/office/drawing/2014/main" val="2743504101"/>
                    </a:ext>
                  </a:extLst>
                </a:gridCol>
                <a:gridCol w="1006966">
                  <a:extLst>
                    <a:ext uri="{9D8B030D-6E8A-4147-A177-3AD203B41FA5}">
                      <a16:colId xmlns:a16="http://schemas.microsoft.com/office/drawing/2014/main" val="1839155250"/>
                    </a:ext>
                  </a:extLst>
                </a:gridCol>
                <a:gridCol w="1241466">
                  <a:extLst>
                    <a:ext uri="{9D8B030D-6E8A-4147-A177-3AD203B41FA5}">
                      <a16:colId xmlns:a16="http://schemas.microsoft.com/office/drawing/2014/main" val="3824797818"/>
                    </a:ext>
                  </a:extLst>
                </a:gridCol>
                <a:gridCol w="1462168">
                  <a:extLst>
                    <a:ext uri="{9D8B030D-6E8A-4147-A177-3AD203B41FA5}">
                      <a16:colId xmlns:a16="http://schemas.microsoft.com/office/drawing/2014/main" val="2703017247"/>
                    </a:ext>
                  </a:extLst>
                </a:gridCol>
                <a:gridCol w="1103526">
                  <a:extLst>
                    <a:ext uri="{9D8B030D-6E8A-4147-A177-3AD203B41FA5}">
                      <a16:colId xmlns:a16="http://schemas.microsoft.com/office/drawing/2014/main" val="3941001335"/>
                    </a:ext>
                  </a:extLst>
                </a:gridCol>
                <a:gridCol w="2096697">
                  <a:extLst>
                    <a:ext uri="{9D8B030D-6E8A-4147-A177-3AD203B41FA5}">
                      <a16:colId xmlns:a16="http://schemas.microsoft.com/office/drawing/2014/main" val="1678008340"/>
                    </a:ext>
                  </a:extLst>
                </a:gridCol>
              </a:tblGrid>
              <a:tr h="4153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показателей тарифной сметы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Единица измерения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Предусмотрено в утвержденной тарифной смете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тарифной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сметы за 5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мес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(август-декабрь 2023г)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Отклонение, % 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Причины отклонения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215956"/>
                  </a:ext>
                </a:extLst>
              </a:tr>
              <a:tr h="2626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производство товаров и предоставление услуг, всего: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тысяч тенге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147 989,3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123 482,5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-17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Смета утверждена на 12 месяцев, факт 5 месяцев</a:t>
                      </a:r>
                      <a:endParaRPr lang="ru-RU" sz="8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084276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168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7186584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Материальные затраты, всего в том числе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3 523,9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3 302,5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0853111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039787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1.1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Материалы на эксплуатацию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2 733,7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2 190,0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-20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2059411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1.2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Топливо (ГСМ)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645,4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460,7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-29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8752251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1.3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Энергия покупная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125,0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632,7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406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0391043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1.4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Тепловая энергия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19,8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19,1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3313625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оплату труда, всего, 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91 155,1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80 230,8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-12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3452991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4384488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2.1</a:t>
                      </a:r>
                    </a:p>
                  </a:txBody>
                  <a:tcPr marL="3168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Заработная плата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81 920,9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72 046,3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-12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2756196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2.2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Социальный налог, социальные отчисления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6 776,6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6 023,1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-11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9463439"/>
                  </a:ext>
                </a:extLst>
              </a:tr>
              <a:tr h="2626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2.3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Обязательное социальное медицинское страхование (ОСМС)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2 457,6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2 161,4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-12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5036094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Амортизация основных средств</a:t>
                      </a:r>
                    </a:p>
                  </a:txBody>
                  <a:tcPr marL="38022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40 366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28 311,6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-30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3828522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Ремонт, всего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168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765779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затраты, всего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12 944,3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11 637,6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6348999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8505730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5.1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Обязательный медицинский осмотр</a:t>
                      </a:r>
                    </a:p>
                  </a:txBody>
                  <a:tcPr marL="38022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211,2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-100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677720"/>
                  </a:ext>
                </a:extLst>
              </a:tr>
              <a:tr h="2291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5.2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Обязательное страхование работника от несчастных случаев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773,3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1 135,1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2975544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5.3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Спецодежда и СИЗ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5 113,5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2 228,6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-56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199569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5.4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Спецмыло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182,3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185,3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2878703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5.5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Спецмолоко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1 106,5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514,1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-54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2173176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5.6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Канцелярские товары</a:t>
                      </a:r>
                    </a:p>
                  </a:txBody>
                  <a:tcPr marL="38022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74,5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41,8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-44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6796667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расходы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5 483,0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7 532,7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3943111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5.7.1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Поверка шаблонов путеизмерительных</a:t>
                      </a:r>
                    </a:p>
                  </a:txBody>
                  <a:tcPr marL="38022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16,0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375042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5.7.2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Прием, размещение промышленных отходов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520,2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897,7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8675975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5.7.3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имущество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4 946,8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6 619,0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74924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затрат на предоставление услуг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147 989,3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123 482,5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-17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9349106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III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-//-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147 989,3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37 154,9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-75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0331289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IV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Объём предоставляемых услуг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вагоно/час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1 908 500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479 171,0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-75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5 месяцев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907265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Тариф (без налога на добавленную стоимость)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77,54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77,54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30156"/>
                  </a:ext>
                </a:extLst>
              </a:tr>
              <a:tr h="1329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VI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оказание услуги  </a:t>
                      </a:r>
                    </a:p>
                  </a:txBody>
                  <a:tcPr marL="38022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77,54</a:t>
                      </a:r>
                    </a:p>
                  </a:txBody>
                  <a:tcPr marL="3168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5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257,70</a:t>
                      </a:r>
                    </a:p>
                  </a:txBody>
                  <a:tcPr marL="3168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232</a:t>
                      </a:r>
                    </a:p>
                  </a:txBody>
                  <a:tcPr marL="3168" marR="3168" marT="31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3168" marR="3168" marT="316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8486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1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90" y="97202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908975" y="804093"/>
            <a:ext cx="89284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defRPr/>
            </a:pPr>
            <a:r>
              <a:rPr lang="ru-RU" b="1" kern="0" dirty="0" smtClean="0">
                <a:solidFill>
                  <a:srgbClr val="006CB5"/>
                </a:solidFill>
                <a:cs typeface="Times New Roman" panose="02020603050405020304" pitchFamily="18" charset="0"/>
              </a:rPr>
              <a:t>Финансовый </a:t>
            </a:r>
            <a:r>
              <a:rPr lang="ru-RU" b="1" kern="0" dirty="0">
                <a:solidFill>
                  <a:srgbClr val="006CB5"/>
                </a:solidFill>
                <a:cs typeface="Times New Roman" panose="02020603050405020304" pitchFamily="18" charset="0"/>
              </a:rPr>
              <a:t>результат от оказания </a:t>
            </a:r>
            <a:r>
              <a:rPr lang="ru-RU" b="1" kern="0" dirty="0" smtClean="0">
                <a:solidFill>
                  <a:srgbClr val="006CB5"/>
                </a:solidFill>
                <a:cs typeface="Times New Roman" panose="02020603050405020304" pitchFamily="18" charset="0"/>
              </a:rPr>
              <a:t>услуг ТОО «ПНХЗ» за </a:t>
            </a:r>
            <a:r>
              <a:rPr lang="ru-RU" b="1" kern="0" dirty="0">
                <a:solidFill>
                  <a:srgbClr val="006CB5"/>
                </a:solidFill>
                <a:cs typeface="Times New Roman" panose="02020603050405020304" pitchFamily="18" charset="0"/>
              </a:rPr>
              <a:t>август-декабрь </a:t>
            </a:r>
            <a:r>
              <a:rPr lang="ru-RU" b="1" kern="0" dirty="0" smtClean="0">
                <a:solidFill>
                  <a:srgbClr val="006CB5"/>
                </a:solidFill>
                <a:cs typeface="Times New Roman" panose="02020603050405020304" pitchFamily="18" charset="0"/>
              </a:rPr>
              <a:t>2023 год, </a:t>
            </a:r>
            <a:r>
              <a:rPr lang="kk-KZ" b="1" kern="0" dirty="0">
                <a:solidFill>
                  <a:schemeClr val="accent1">
                    <a:lumMod val="75000"/>
                  </a:schemeClr>
                </a:solidFill>
                <a:cs typeface="Times New Roman" panose="02020603050405020304" pitchFamily="18" charset="0"/>
              </a:rPr>
              <a:t>тыс.тенге</a:t>
            </a:r>
            <a:endParaRPr lang="ru-RU" kern="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880381"/>
              </p:ext>
            </p:extLst>
          </p:nvPr>
        </p:nvGraphicFramePr>
        <p:xfrm>
          <a:off x="1243915" y="1857851"/>
          <a:ext cx="8092966" cy="3472030"/>
        </p:xfrm>
        <a:graphic>
          <a:graphicData uri="http://schemas.openxmlformats.org/drawingml/2006/table">
            <a:tbl>
              <a:tblPr/>
              <a:tblGrid>
                <a:gridCol w="3589622">
                  <a:extLst>
                    <a:ext uri="{9D8B030D-6E8A-4147-A177-3AD203B41FA5}">
                      <a16:colId xmlns:a16="http://schemas.microsoft.com/office/drawing/2014/main" val="1727647661"/>
                    </a:ext>
                  </a:extLst>
                </a:gridCol>
                <a:gridCol w="1292264">
                  <a:extLst>
                    <a:ext uri="{9D8B030D-6E8A-4147-A177-3AD203B41FA5}">
                      <a16:colId xmlns:a16="http://schemas.microsoft.com/office/drawing/2014/main" val="4167683563"/>
                    </a:ext>
                  </a:extLst>
                </a:gridCol>
                <a:gridCol w="1383636">
                  <a:extLst>
                    <a:ext uri="{9D8B030D-6E8A-4147-A177-3AD203B41FA5}">
                      <a16:colId xmlns:a16="http://schemas.microsoft.com/office/drawing/2014/main" val="2730693206"/>
                    </a:ext>
                  </a:extLst>
                </a:gridCol>
                <a:gridCol w="1827444">
                  <a:extLst>
                    <a:ext uri="{9D8B030D-6E8A-4147-A177-3AD203B41FA5}">
                      <a16:colId xmlns:a16="http://schemas.microsoft.com/office/drawing/2014/main" val="734251899"/>
                    </a:ext>
                  </a:extLst>
                </a:gridCol>
              </a:tblGrid>
              <a:tr h="8229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Выручка факт за август-декабрь 2023г., тыс.тенге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Себестоимость за август-декабрь, тыс. тенге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Валовая прибыль (+) / убыток (-)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890969"/>
                  </a:ext>
                </a:extLst>
              </a:tr>
              <a:tr h="40755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Реализация услуг в сфере естественной монополии всего:</a:t>
                      </a:r>
                    </a:p>
                  </a:txBody>
                  <a:tcPr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41 641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134 075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-92 434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691769"/>
                  </a:ext>
                </a:extLst>
              </a:tr>
              <a:tr h="20377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0125390"/>
                  </a:ext>
                </a:extLst>
              </a:tr>
              <a:tr h="61132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4 486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10 592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-6 106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2737538"/>
                  </a:ext>
                </a:extLst>
              </a:tr>
              <a:tr h="142643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37 155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123 483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-86 328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8855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555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90" y="97202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40780" y="639337"/>
            <a:ext cx="89284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b="1" kern="0" dirty="0">
                <a:solidFill>
                  <a:schemeClr val="accent1">
                    <a:lumMod val="75000"/>
                  </a:schemeClr>
                </a:solidFill>
              </a:rPr>
              <a:t>Основные финансово-экономические показатели деятельности ТОО «ПНХЗ» в </a:t>
            </a:r>
            <a:r>
              <a:rPr lang="kk-KZ" b="1" kern="0" dirty="0">
                <a:solidFill>
                  <a:schemeClr val="accent1">
                    <a:lumMod val="75000"/>
                  </a:schemeClr>
                </a:solidFill>
              </a:rPr>
              <a:t>сфере естественной монополии, тыс.тенге (Управленческий учет)</a:t>
            </a:r>
            <a:endParaRPr lang="ru-RU" kern="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009007"/>
              </p:ext>
            </p:extLst>
          </p:nvPr>
        </p:nvGraphicFramePr>
        <p:xfrm>
          <a:off x="643107" y="1422231"/>
          <a:ext cx="9326083" cy="4379533"/>
        </p:xfrm>
        <a:graphic>
          <a:graphicData uri="http://schemas.openxmlformats.org/drawingml/2006/table">
            <a:tbl>
              <a:tblPr/>
              <a:tblGrid>
                <a:gridCol w="6264541">
                  <a:extLst>
                    <a:ext uri="{9D8B030D-6E8A-4147-A177-3AD203B41FA5}">
                      <a16:colId xmlns:a16="http://schemas.microsoft.com/office/drawing/2014/main" val="3396471223"/>
                    </a:ext>
                  </a:extLst>
                </a:gridCol>
                <a:gridCol w="1010410">
                  <a:extLst>
                    <a:ext uri="{9D8B030D-6E8A-4147-A177-3AD203B41FA5}">
                      <a16:colId xmlns:a16="http://schemas.microsoft.com/office/drawing/2014/main" val="1673027527"/>
                    </a:ext>
                  </a:extLst>
                </a:gridCol>
                <a:gridCol w="1010410">
                  <a:extLst>
                    <a:ext uri="{9D8B030D-6E8A-4147-A177-3AD203B41FA5}">
                      <a16:colId xmlns:a16="http://schemas.microsoft.com/office/drawing/2014/main" val="2600318195"/>
                    </a:ext>
                  </a:extLst>
                </a:gridCol>
                <a:gridCol w="1040722">
                  <a:extLst>
                    <a:ext uri="{9D8B030D-6E8A-4147-A177-3AD203B41FA5}">
                      <a16:colId xmlns:a16="http://schemas.microsoft.com/office/drawing/2014/main" val="524304277"/>
                    </a:ext>
                  </a:extLst>
                </a:gridCol>
              </a:tblGrid>
              <a:tr h="4907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Финансовый результат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Утверждённая тарифная смета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Утвержденный тариф, тенге, без учета НДС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Факт август-декабрь 2023г, тыс.тенге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7520364"/>
                  </a:ext>
                </a:extLst>
              </a:tr>
              <a:tr h="1646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 всего: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160 683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41 641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376065"/>
                  </a:ext>
                </a:extLst>
              </a:tr>
              <a:tr h="1646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306076"/>
                  </a:ext>
                </a:extLst>
              </a:tr>
              <a:tr h="3271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12 694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53,77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тенге/вагонокм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4 486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4669726"/>
                  </a:ext>
                </a:extLst>
              </a:tr>
              <a:tr h="6397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147 989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77,54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тенге/вагоночас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37 155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002117"/>
                  </a:ext>
                </a:extLst>
              </a:tr>
              <a:tr h="1646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Расходы, всего: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160 683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134 075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101897"/>
                  </a:ext>
                </a:extLst>
              </a:tr>
              <a:tr h="1646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3433684"/>
                  </a:ext>
                </a:extLst>
              </a:tr>
              <a:tr h="3271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12 694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53,77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тенге/вагонокм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10 592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208040"/>
                  </a:ext>
                </a:extLst>
              </a:tr>
              <a:tr h="6397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147 989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77,54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тенге/вагоночас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123 483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4448493"/>
                  </a:ext>
                </a:extLst>
              </a:tr>
              <a:tr h="1646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Финансовый результат: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-92 434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8399542"/>
                  </a:ext>
                </a:extLst>
              </a:tr>
              <a:tr h="1646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4201773"/>
                  </a:ext>
                </a:extLst>
              </a:tr>
              <a:tr h="3271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 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53,77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тенге/вагонокм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-6 106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6309105"/>
                  </a:ext>
                </a:extLst>
              </a:tr>
              <a:tr h="6397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</a:t>
                      </a:r>
                    </a:p>
                  </a:txBody>
                  <a:tcPr marL="72654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77,54</a:t>
                      </a:r>
                      <a:b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тенге/вагоночас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-86 328</a:t>
                      </a:r>
                    </a:p>
                  </a:txBody>
                  <a:tcPr marL="6055" marR="6055" marT="60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938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025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97" y="12693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610396" y="966923"/>
            <a:ext cx="811849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Затраты на оказание услуг ТОО "ПНХЗ" за август-декабрь 2023 год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549021"/>
              </p:ext>
            </p:extLst>
          </p:nvPr>
        </p:nvGraphicFramePr>
        <p:xfrm>
          <a:off x="1243913" y="1572982"/>
          <a:ext cx="7784757" cy="3965725"/>
        </p:xfrm>
        <a:graphic>
          <a:graphicData uri="http://schemas.openxmlformats.org/drawingml/2006/table">
            <a:tbl>
              <a:tblPr/>
              <a:tblGrid>
                <a:gridCol w="3393990">
                  <a:extLst>
                    <a:ext uri="{9D8B030D-6E8A-4147-A177-3AD203B41FA5}">
                      <a16:colId xmlns:a16="http://schemas.microsoft.com/office/drawing/2014/main" val="1505484317"/>
                    </a:ext>
                  </a:extLst>
                </a:gridCol>
                <a:gridCol w="1112108">
                  <a:extLst>
                    <a:ext uri="{9D8B030D-6E8A-4147-A177-3AD203B41FA5}">
                      <a16:colId xmlns:a16="http://schemas.microsoft.com/office/drawing/2014/main" val="1808037619"/>
                    </a:ext>
                  </a:extLst>
                </a:gridCol>
                <a:gridCol w="1364608">
                  <a:extLst>
                    <a:ext uri="{9D8B030D-6E8A-4147-A177-3AD203B41FA5}">
                      <a16:colId xmlns:a16="http://schemas.microsoft.com/office/drawing/2014/main" val="930449777"/>
                    </a:ext>
                  </a:extLst>
                </a:gridCol>
                <a:gridCol w="1185568">
                  <a:extLst>
                    <a:ext uri="{9D8B030D-6E8A-4147-A177-3AD203B41FA5}">
                      <a16:colId xmlns:a16="http://schemas.microsoft.com/office/drawing/2014/main" val="3931421270"/>
                    </a:ext>
                  </a:extLst>
                </a:gridCol>
                <a:gridCol w="728483">
                  <a:extLst>
                    <a:ext uri="{9D8B030D-6E8A-4147-A177-3AD203B41FA5}">
                      <a16:colId xmlns:a16="http://schemas.microsoft.com/office/drawing/2014/main" val="4114331273"/>
                    </a:ext>
                  </a:extLst>
                </a:gridCol>
              </a:tblGrid>
              <a:tr h="5451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услуги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Утвержденный тариф, тенге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Затраты на единицу, тенге, без учета НДС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Отклонение</a:t>
                      </a:r>
                      <a:b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(+) / (-)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6071629"/>
                  </a:ext>
                </a:extLst>
              </a:tr>
              <a:tr h="13740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проезда подвижного состава при условии отсутствия конкурентного подъездного пути, тенге/вагонокм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53,77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126,95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73,18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6515392"/>
                  </a:ext>
                </a:extLst>
              </a:tr>
              <a:tr h="20354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Услуга 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пути, тенге/вагоночас</a:t>
                      </a:r>
                    </a:p>
                  </a:txBody>
                  <a:tcPr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77,54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257,70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180,16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937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8506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544" y="201280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14184" y="835319"/>
            <a:ext cx="103220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Объем услуг</a:t>
            </a:r>
            <a:r>
              <a:rPr kumimoji="0" lang="ru-RU" sz="1400" b="1" i="0" u="none" strike="noStrike" kern="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 по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предоставлению подъездного пути </a:t>
            </a:r>
            <a:r>
              <a:rPr lang="ru-RU" sz="1400" b="1" kern="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для проезда </a:t>
            </a:r>
            <a:r>
              <a:rPr lang="ru-RU" sz="1400" b="1" kern="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подвижного состава при условии отсутствия конкурентного подъездного пути за </a:t>
            </a:r>
            <a:r>
              <a:rPr lang="ru-RU" sz="1400" b="1" kern="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август-декабрь 2023 года, вагонокм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515025"/>
              </p:ext>
            </p:extLst>
          </p:nvPr>
        </p:nvGraphicFramePr>
        <p:xfrm>
          <a:off x="214184" y="1358540"/>
          <a:ext cx="4497858" cy="4576198"/>
        </p:xfrm>
        <a:graphic>
          <a:graphicData uri="http://schemas.openxmlformats.org/drawingml/2006/table">
            <a:tbl>
              <a:tblPr/>
              <a:tblGrid>
                <a:gridCol w="408896">
                  <a:extLst>
                    <a:ext uri="{9D8B030D-6E8A-4147-A177-3AD203B41FA5}">
                      <a16:colId xmlns:a16="http://schemas.microsoft.com/office/drawing/2014/main" val="603891263"/>
                    </a:ext>
                  </a:extLst>
                </a:gridCol>
                <a:gridCol w="2133371">
                  <a:extLst>
                    <a:ext uri="{9D8B030D-6E8A-4147-A177-3AD203B41FA5}">
                      <a16:colId xmlns:a16="http://schemas.microsoft.com/office/drawing/2014/main" val="3768135559"/>
                    </a:ext>
                  </a:extLst>
                </a:gridCol>
                <a:gridCol w="1065906">
                  <a:extLst>
                    <a:ext uri="{9D8B030D-6E8A-4147-A177-3AD203B41FA5}">
                      <a16:colId xmlns:a16="http://schemas.microsoft.com/office/drawing/2014/main" val="3046034213"/>
                    </a:ext>
                  </a:extLst>
                </a:gridCol>
                <a:gridCol w="889685">
                  <a:extLst>
                    <a:ext uri="{9D8B030D-6E8A-4147-A177-3AD203B41FA5}">
                      <a16:colId xmlns:a16="http://schemas.microsoft.com/office/drawing/2014/main" val="549405808"/>
                    </a:ext>
                  </a:extLst>
                </a:gridCol>
              </a:tblGrid>
              <a:tr h="9122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август-декабрь факт, вагонокм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в общем объёме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061208"/>
                  </a:ext>
                </a:extLst>
              </a:tr>
              <a:tr h="9145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услуга по предоставлению подъездного пути для проезда:</a:t>
                      </a:r>
                    </a:p>
                  </a:txBody>
                  <a:tcPr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83 432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2024793"/>
                  </a:ext>
                </a:extLst>
              </a:tr>
              <a:tr h="4601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INTERTRANS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С.А."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4 605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3870309"/>
                  </a:ext>
                </a:extLst>
              </a:tr>
              <a:tr h="4572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"ГазИндустрия" 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4280389"/>
                  </a:ext>
                </a:extLst>
              </a:tr>
              <a:tr h="4601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"Компания Нефтехим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LTD"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5718085"/>
                  </a:ext>
                </a:extLst>
              </a:tr>
              <a:tr h="4572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АО НК "КазМунайГаз"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28 164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33,8%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5157726"/>
                  </a:ext>
                </a:extLst>
              </a:tr>
              <a:tr h="4572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PETROSUN"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33 431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461376"/>
                  </a:ext>
                </a:extLst>
              </a:tr>
              <a:tr h="4572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потребители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16 773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4668687"/>
                  </a:ext>
                </a:extLst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3582422"/>
              </p:ext>
            </p:extLst>
          </p:nvPr>
        </p:nvGraphicFramePr>
        <p:xfrm>
          <a:off x="4744994" y="1358539"/>
          <a:ext cx="5824152" cy="4576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1764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597" y="126938"/>
            <a:ext cx="2810500" cy="6340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97708" y="760977"/>
            <a:ext cx="104620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1600" b="1" kern="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Объем </a:t>
            </a:r>
            <a:r>
              <a:rPr lang="ru-RU" sz="1600" b="1" kern="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услуг </a:t>
            </a:r>
            <a:r>
              <a:rPr lang="ru-RU" sz="1600" b="1" kern="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по предоставлению подъездного пути для маневровых работ, погрузки-выгрузки, других технологических операций перевозочного процесса, а также для стоянки подвижного состава, непредусмотренной технологическими операциями перевозочного процесса при отсутствии конкурентного подъездного пути за </a:t>
            </a:r>
            <a:r>
              <a:rPr lang="ru-RU" sz="1600" b="1" kern="0" dirty="0">
                <a:solidFill>
                  <a:schemeClr val="accent1">
                    <a:lumMod val="75000"/>
                  </a:schemeClr>
                </a:solidFill>
              </a:rPr>
              <a:t>август-декабрь </a:t>
            </a:r>
            <a:r>
              <a:rPr lang="ru-RU" sz="1600" b="1" kern="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2023 </a:t>
            </a:r>
            <a:r>
              <a:rPr lang="ru-RU" sz="1600" b="1" kern="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года, </a:t>
            </a:r>
            <a:r>
              <a:rPr lang="ru-RU" sz="1600" b="1" kern="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вагоночасов</a:t>
            </a:r>
            <a:endParaRPr kumimoji="0" lang="ru-RU" sz="1600" b="0" i="0" u="none" strike="noStrike" kern="0" cap="none" spc="0" normalizeH="0" noProof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1043"/>
              </p:ext>
            </p:extLst>
          </p:nvPr>
        </p:nvGraphicFramePr>
        <p:xfrm>
          <a:off x="197709" y="1792309"/>
          <a:ext cx="4703804" cy="3998891"/>
        </p:xfrm>
        <a:graphic>
          <a:graphicData uri="http://schemas.openxmlformats.org/drawingml/2006/table">
            <a:tbl>
              <a:tblPr/>
              <a:tblGrid>
                <a:gridCol w="404439">
                  <a:extLst>
                    <a:ext uri="{9D8B030D-6E8A-4147-A177-3AD203B41FA5}">
                      <a16:colId xmlns:a16="http://schemas.microsoft.com/office/drawing/2014/main" val="3595650285"/>
                    </a:ext>
                  </a:extLst>
                </a:gridCol>
                <a:gridCol w="1947463">
                  <a:extLst>
                    <a:ext uri="{9D8B030D-6E8A-4147-A177-3AD203B41FA5}">
                      <a16:colId xmlns:a16="http://schemas.microsoft.com/office/drawing/2014/main" val="76623347"/>
                    </a:ext>
                  </a:extLst>
                </a:gridCol>
                <a:gridCol w="1210425">
                  <a:extLst>
                    <a:ext uri="{9D8B030D-6E8A-4147-A177-3AD203B41FA5}">
                      <a16:colId xmlns:a16="http://schemas.microsoft.com/office/drawing/2014/main" val="3324417758"/>
                    </a:ext>
                  </a:extLst>
                </a:gridCol>
                <a:gridCol w="1141477">
                  <a:extLst>
                    <a:ext uri="{9D8B030D-6E8A-4147-A177-3AD203B41FA5}">
                      <a16:colId xmlns:a16="http://schemas.microsoft.com/office/drawing/2014/main" val="3671838647"/>
                    </a:ext>
                  </a:extLst>
                </a:gridCol>
              </a:tblGrid>
              <a:tr h="8766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№ п/п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август-декабрь факт, вагоночасов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Доля в общем объёме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961290"/>
                  </a:ext>
                </a:extLst>
              </a:tr>
              <a:tr h="8920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услуга по предоставлению подъездного пути для стоянки: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479 171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1181306"/>
                  </a:ext>
                </a:extLst>
              </a:tr>
              <a:tr h="4460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INTERTRANS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С.А."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34 666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347268"/>
                  </a:ext>
                </a:extLst>
              </a:tr>
              <a:tr h="4460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"Компания Нефтехим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LTD"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3 345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3654838"/>
                  </a:ext>
                </a:extLst>
              </a:tr>
              <a:tr h="4460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АО НК "КазМунайГаз"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157 582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32,9%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453711"/>
                  </a:ext>
                </a:extLst>
              </a:tr>
              <a:tr h="4460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ТОО "</a:t>
                      </a: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PETROSUN"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186 588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38,9%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640254"/>
                  </a:ext>
                </a:extLst>
              </a:tr>
              <a:tr h="4460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Другие потребители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96 990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5486003"/>
                  </a:ext>
                </a:extLst>
              </a:tr>
            </a:tbl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6752025"/>
              </p:ext>
            </p:extLst>
          </p:nvPr>
        </p:nvGraphicFramePr>
        <p:xfrm>
          <a:off x="4761781" y="1741169"/>
          <a:ext cx="5897982" cy="4133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741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5 лет_ЛЭД Актовый зал.pptx" id="{BDE3B4AE-1A50-435E-878D-861F57CE8A45}" vid="{1513A24E-1EA1-43BB-A47A-CEF817AB8F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45 лет_ЛЭД Актовый зал 2</Template>
  <TotalTime>974</TotalTime>
  <Words>2079</Words>
  <Application>Microsoft Office PowerPoint</Application>
  <PresentationFormat>Произвольный</PresentationFormat>
  <Paragraphs>649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ye.zhulepo@pnhz.kz</dc:creator>
  <cp:lastModifiedBy>Жулепо Елена Геннадьевна</cp:lastModifiedBy>
  <cp:revision>129</cp:revision>
  <dcterms:created xsi:type="dcterms:W3CDTF">2023-04-21T06:34:07Z</dcterms:created>
  <dcterms:modified xsi:type="dcterms:W3CDTF">2024-04-16T04:14:14Z</dcterms:modified>
</cp:coreProperties>
</file>